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6" r:id="rId14"/>
    <p:sldId id="270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panose="020B0604020202020204" charset="0"/>
      <p:regular r:id="rId25"/>
    </p:embeddedFont>
    <p:embeddedFont>
      <p:font typeface="Montserrat Classic" panose="020B0604020202020204" charset="0"/>
      <p:regular r:id="rId26"/>
    </p:embeddedFont>
    <p:embeddedFont>
      <p:font typeface="Montserrat Light" panose="020F0502020204030204" pitchFamily="2" charset="0"/>
      <p:regular r:id="rId27"/>
      <p:italic r:id="rId28"/>
    </p:embeddedFont>
    <p:embeddedFont>
      <p:font typeface="Now Heav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1CD"/>
    <a:srgbClr val="4877A3"/>
    <a:srgbClr val="FFFBFB"/>
    <a:srgbClr val="FECB21"/>
    <a:srgbClr val="517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.svg"/><Relationship Id="rId5" Type="http://schemas.openxmlformats.org/officeDocument/2006/relationships/image" Target="../media/image45.svg"/><Relationship Id="rId10" Type="http://schemas.openxmlformats.org/officeDocument/2006/relationships/image" Target="../media/image4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hyperlink" Target="http://www.shutterstock.com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35.svg"/><Relationship Id="rId7" Type="http://schemas.openxmlformats.org/officeDocument/2006/relationships/image" Target="../media/image32.svg"/><Relationship Id="rId12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9.svg"/><Relationship Id="rId5" Type="http://schemas.openxmlformats.org/officeDocument/2006/relationships/image" Target="../media/image37.svg"/><Relationship Id="rId1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39.sv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.svg"/><Relationship Id="rId5" Type="http://schemas.openxmlformats.org/officeDocument/2006/relationships/image" Target="../media/image45.svg"/><Relationship Id="rId10" Type="http://schemas.openxmlformats.org/officeDocument/2006/relationships/image" Target="../media/image4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90001" y="-2003702"/>
            <a:ext cx="9089832" cy="6131505"/>
          </a:xfrm>
          <a:custGeom>
            <a:avLst/>
            <a:gdLst/>
            <a:ahLst/>
            <a:cxnLst/>
            <a:rect l="l" t="t" r="r" b="b"/>
            <a:pathLst>
              <a:path w="9089832" h="6131505">
                <a:moveTo>
                  <a:pt x="0" y="0"/>
                </a:moveTo>
                <a:lnTo>
                  <a:pt x="9089832" y="0"/>
                </a:lnTo>
                <a:lnTo>
                  <a:pt x="9089832" y="6131504"/>
                </a:lnTo>
                <a:lnTo>
                  <a:pt x="0" y="613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32111" y="5925172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98868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88367" y="5123058"/>
            <a:ext cx="11731878" cy="190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38"/>
              </a:lnSpc>
            </a:pPr>
            <a:r>
              <a:rPr lang="en-US" sz="8800" dirty="0">
                <a:solidFill>
                  <a:srgbClr val="FFBF40"/>
                </a:solidFill>
                <a:latin typeface="Now Heavy"/>
              </a:rPr>
              <a:t>GROW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4410362"/>
            <a:ext cx="10425285" cy="166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30"/>
              </a:lnSpc>
            </a:pPr>
            <a:r>
              <a:rPr lang="en-US" sz="12050" spc="832" dirty="0">
                <a:solidFill>
                  <a:srgbClr val="2B26AD"/>
                </a:solidFill>
                <a:latin typeface="Now Heavy"/>
              </a:rPr>
              <a:t>GYM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367" y="7054310"/>
            <a:ext cx="8925866" cy="50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8"/>
              </a:lnSpc>
            </a:pPr>
            <a:r>
              <a:rPr lang="en-US" sz="3170" dirty="0">
                <a:solidFill>
                  <a:srgbClr val="2B26AD"/>
                </a:solidFill>
                <a:latin typeface="Montserrat Classic"/>
              </a:rPr>
              <a:t>PROJECT PRESENTATION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02265-26B5-E68E-DF07-3F59F1508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4953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1442" y="1588810"/>
            <a:ext cx="7256868" cy="7256868"/>
          </a:xfrm>
          <a:custGeom>
            <a:avLst/>
            <a:gdLst/>
            <a:ahLst/>
            <a:cxnLst/>
            <a:rect l="l" t="t" r="r" b="b"/>
            <a:pathLst>
              <a:path w="7256868" h="7256868">
                <a:moveTo>
                  <a:pt x="0" y="0"/>
                </a:moveTo>
                <a:lnTo>
                  <a:pt x="7256869" y="0"/>
                </a:lnTo>
                <a:lnTo>
                  <a:pt x="7256869" y="7256868"/>
                </a:lnTo>
                <a:lnTo>
                  <a:pt x="0" y="7256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20399" y="5217244"/>
            <a:ext cx="1713245" cy="1242882"/>
          </a:xfrm>
          <a:custGeom>
            <a:avLst/>
            <a:gdLst/>
            <a:ahLst/>
            <a:cxnLst/>
            <a:rect l="l" t="t" r="r" b="b"/>
            <a:pathLst>
              <a:path w="1713245" h="1242882">
                <a:moveTo>
                  <a:pt x="0" y="0"/>
                </a:moveTo>
                <a:lnTo>
                  <a:pt x="1713245" y="0"/>
                </a:lnTo>
                <a:lnTo>
                  <a:pt x="1713245" y="1242882"/>
                </a:lnTo>
                <a:lnTo>
                  <a:pt x="0" y="124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54378" y="5017672"/>
            <a:ext cx="1190215" cy="1566073"/>
          </a:xfrm>
          <a:custGeom>
            <a:avLst/>
            <a:gdLst/>
            <a:ahLst/>
            <a:cxnLst/>
            <a:rect l="l" t="t" r="r" b="b"/>
            <a:pathLst>
              <a:path w="1190215" h="1566073">
                <a:moveTo>
                  <a:pt x="0" y="0"/>
                </a:moveTo>
                <a:lnTo>
                  <a:pt x="1190216" y="0"/>
                </a:lnTo>
                <a:lnTo>
                  <a:pt x="1190216" y="1566073"/>
                </a:lnTo>
                <a:lnTo>
                  <a:pt x="0" y="1566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55453" y="1983325"/>
            <a:ext cx="1228847" cy="1197567"/>
          </a:xfrm>
          <a:custGeom>
            <a:avLst/>
            <a:gdLst/>
            <a:ahLst/>
            <a:cxnLst/>
            <a:rect l="l" t="t" r="r" b="b"/>
            <a:pathLst>
              <a:path w="1228847" h="1197567">
                <a:moveTo>
                  <a:pt x="0" y="0"/>
                </a:moveTo>
                <a:lnTo>
                  <a:pt x="1228846" y="0"/>
                </a:lnTo>
                <a:lnTo>
                  <a:pt x="1228846" y="1197567"/>
                </a:lnTo>
                <a:lnTo>
                  <a:pt x="0" y="1197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72483" y="1648256"/>
            <a:ext cx="5006092" cy="80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7"/>
              </a:lnSpc>
              <a:spcBef>
                <a:spcPct val="0"/>
              </a:spcBef>
            </a:pPr>
            <a:r>
              <a:rPr lang="en-US" sz="4648" spc="65" dirty="0">
                <a:solidFill>
                  <a:srgbClr val="2B26AD"/>
                </a:solidFill>
                <a:latin typeface="Now Heavy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2483" y="3403611"/>
            <a:ext cx="10224317" cy="467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04. Ensures Data Security and Privacy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8426" y="6633657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6140" y="653020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40649" y="310469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455040" y="-349371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72483" y="3903104"/>
            <a:ext cx="5878578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 Implement robust security measures to protect sensitive customer data and ensure privacy compliance.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483" y="5217244"/>
            <a:ext cx="8624117" cy="45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05. Enhance Customer Experience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72483" y="5716737"/>
            <a:ext cx="550425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Improve the overall experience for gym customers by providing convenient access to gym resources and services.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2482" y="7032434"/>
            <a:ext cx="7256867" cy="45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06. Increase Gym Efficiency and Profitability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483" y="7531927"/>
            <a:ext cx="550425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Help gym owners optimize their operations, reduce administrative overhead, and boost profitability.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>
              <a:solidFill>
                <a:srgbClr val="FECB2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396238" y="-1724265"/>
            <a:ext cx="6334896" cy="4261657"/>
          </a:xfrm>
          <a:custGeom>
            <a:avLst/>
            <a:gdLst/>
            <a:ahLst/>
            <a:cxnLst/>
            <a:rect l="l" t="t" r="r" b="b"/>
            <a:pathLst>
              <a:path w="6334896" h="4261657">
                <a:moveTo>
                  <a:pt x="0" y="0"/>
                </a:moveTo>
                <a:lnTo>
                  <a:pt x="6334895" y="0"/>
                </a:lnTo>
                <a:lnTo>
                  <a:pt x="6334895" y="4261657"/>
                </a:lnTo>
                <a:lnTo>
                  <a:pt x="0" y="4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17995" y="7378073"/>
            <a:ext cx="8648160" cy="5817853"/>
          </a:xfrm>
          <a:custGeom>
            <a:avLst/>
            <a:gdLst/>
            <a:ahLst/>
            <a:cxnLst/>
            <a:rect l="l" t="t" r="r" b="b"/>
            <a:pathLst>
              <a:path w="8648160" h="5817853">
                <a:moveTo>
                  <a:pt x="0" y="0"/>
                </a:moveTo>
                <a:lnTo>
                  <a:pt x="8648160" y="0"/>
                </a:lnTo>
                <a:lnTo>
                  <a:pt x="8648160" y="5817854"/>
                </a:lnTo>
                <a:lnTo>
                  <a:pt x="0" y="581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09265" y="3418795"/>
            <a:ext cx="13469471" cy="195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12"/>
              </a:lnSpc>
            </a:pPr>
            <a:r>
              <a:rPr lang="en-US" sz="14512" dirty="0">
                <a:solidFill>
                  <a:srgbClr val="FFBF40"/>
                </a:solidFill>
                <a:latin typeface="Now Heavy"/>
              </a:rPr>
              <a:t>OUTCOME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9626" y="5302960"/>
            <a:ext cx="107687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" lvl="1" algn="ctr"/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The expected outcomes of our gym website project are like the positive results we hope to achieve.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2800" y="-3212922"/>
            <a:ext cx="5921267" cy="4144887"/>
          </a:xfrm>
          <a:custGeom>
            <a:avLst/>
            <a:gdLst/>
            <a:ahLst/>
            <a:cxnLst/>
            <a:rect l="l" t="t" r="r" b="b"/>
            <a:pathLst>
              <a:path w="5921267" h="4144887">
                <a:moveTo>
                  <a:pt x="0" y="0"/>
                </a:moveTo>
                <a:lnTo>
                  <a:pt x="5921267" y="0"/>
                </a:lnTo>
                <a:lnTo>
                  <a:pt x="5921267" y="4144887"/>
                </a:lnTo>
                <a:lnTo>
                  <a:pt x="0" y="414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81200" y="5143500"/>
            <a:ext cx="21495031" cy="14577539"/>
          </a:xfrm>
          <a:custGeom>
            <a:avLst/>
            <a:gdLst/>
            <a:ahLst/>
            <a:cxnLst/>
            <a:rect l="l" t="t" r="r" b="b"/>
            <a:pathLst>
              <a:path w="21495031" h="14577539">
                <a:moveTo>
                  <a:pt x="0" y="0"/>
                </a:moveTo>
                <a:lnTo>
                  <a:pt x="21495031" y="0"/>
                </a:lnTo>
                <a:lnTo>
                  <a:pt x="21495031" y="14577540"/>
                </a:lnTo>
                <a:lnTo>
                  <a:pt x="0" y="145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53400" y="6591300"/>
            <a:ext cx="12954000" cy="302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537"/>
              </a:lnSpc>
              <a:spcBef>
                <a:spcPct val="0"/>
              </a:spcBef>
            </a:pPr>
            <a:r>
              <a:rPr lang="en-US" sz="10000" spc="275" dirty="0">
                <a:solidFill>
                  <a:srgbClr val="FFFFFF"/>
                </a:solidFill>
                <a:latin typeface="Now Heavy"/>
              </a:rPr>
              <a:t>OUTCOME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3934" y="970824"/>
            <a:ext cx="5921267" cy="6454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The website will streamline </a:t>
            </a:r>
            <a:r>
              <a:rPr lang="en-US" sz="2200" b="1" dirty="0">
                <a:solidFill>
                  <a:srgbClr val="4F41CD"/>
                </a:solidFill>
                <a:effectLst/>
                <a:latin typeface="DM Sans" pitchFamily="2" charset="0"/>
              </a:rPr>
              <a:t>Gym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M</a:t>
            </a:r>
            <a:r>
              <a:rPr lang="en-US" sz="2200" b="1" dirty="0">
                <a:solidFill>
                  <a:srgbClr val="4F41CD"/>
                </a:solidFill>
                <a:effectLst/>
                <a:latin typeface="DM Sans" pitchFamily="2" charset="0"/>
              </a:rPr>
              <a:t>anagement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T</a:t>
            </a:r>
            <a:r>
              <a:rPr lang="en-US" sz="2200" b="1" dirty="0">
                <a:solidFill>
                  <a:srgbClr val="4F41CD"/>
                </a:solidFill>
                <a:effectLst/>
                <a:latin typeface="DM Sans" pitchFamily="2" charset="0"/>
              </a:rPr>
              <a:t>asks, including Scheduling, Attendance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T</a:t>
            </a:r>
            <a:r>
              <a:rPr lang="en-US" sz="2200" b="1" dirty="0">
                <a:solidFill>
                  <a:srgbClr val="4F41CD"/>
                </a:solidFill>
                <a:effectLst/>
                <a:latin typeface="DM Sans" pitchFamily="2" charset="0"/>
              </a:rPr>
              <a:t>racking, and Membership fee handling </a:t>
            </a: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for gym owners.</a:t>
            </a:r>
          </a:p>
          <a:p>
            <a:pPr marL="457200" indent="-457200">
              <a:lnSpc>
                <a:spcPts val="2790"/>
              </a:lnSpc>
              <a:buFont typeface="+mj-lt"/>
              <a:buAutoNum type="arabicPeriod"/>
            </a:pPr>
            <a:endParaRPr lang="en-US" sz="2200" b="0" i="0" dirty="0">
              <a:solidFill>
                <a:srgbClr val="517DA7"/>
              </a:solidFill>
              <a:effectLst/>
              <a:latin typeface="DM Sans" pitchFamily="2" charset="0"/>
            </a:endParaRPr>
          </a:p>
          <a:p>
            <a:pPr marL="457200" indent="-457200">
              <a:lnSpc>
                <a:spcPts val="2790"/>
              </a:lnSpc>
              <a:buFont typeface="+mj-lt"/>
              <a:buAutoNum type="arabicPeriod"/>
            </a:pPr>
            <a:endParaRPr lang="en-US" sz="2200" b="0" i="0" dirty="0">
              <a:solidFill>
                <a:srgbClr val="517DA7"/>
              </a:solidFill>
              <a:effectLst/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Gym-goers will have a better experience with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E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asy access to workout plans and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D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ietary Guidance</a:t>
            </a: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, enhancing fitness convenience.</a:t>
            </a:r>
            <a:endParaRPr lang="en-US" sz="2200" dirty="0">
              <a:solidFill>
                <a:srgbClr val="4877A3"/>
              </a:solidFill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We'll make sure that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Everyone’s Personal information is Safe and Private</a:t>
            </a: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, so people can trust our website.</a:t>
            </a:r>
          </a:p>
          <a:p>
            <a:pPr marL="514350" indent="-514350">
              <a:lnSpc>
                <a:spcPts val="2790"/>
              </a:lnSpc>
              <a:buFont typeface="+mj-lt"/>
              <a:buAutoNum type="arabicPeriod"/>
            </a:pP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  <a:p>
            <a:pPr marL="457200" indent="-457200">
              <a:lnSpc>
                <a:spcPts val="2790"/>
              </a:lnSpc>
              <a:buFont typeface="+mj-lt"/>
              <a:buAutoNum type="arabicPeriod"/>
            </a:pP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E5A28A1-5441-8718-95AB-182D83627FF7}"/>
              </a:ext>
            </a:extLst>
          </p:cNvPr>
          <p:cNvSpPr txBox="1"/>
          <p:nvPr/>
        </p:nvSpPr>
        <p:spPr>
          <a:xfrm>
            <a:off x="10972799" y="970824"/>
            <a:ext cx="5921267" cy="573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790"/>
              </a:lnSpc>
              <a:buFont typeface="+mj-lt"/>
              <a:buAutoNum type="arabicPeriod" startAt="4"/>
            </a:pP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Our website 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Enhances gym competitiveness</a:t>
            </a: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, attracting more customers with its 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Unique features</a:t>
            </a: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.</a:t>
            </a: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endParaRPr lang="en-US" sz="2200" b="0" i="0" dirty="0">
              <a:solidFill>
                <a:srgbClr val="4877A3"/>
              </a:solidFill>
              <a:effectLst/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endParaRPr lang="en-US" sz="2200" dirty="0">
              <a:solidFill>
                <a:srgbClr val="4877A3"/>
              </a:solidFill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endParaRPr lang="en-US" sz="2200" b="0" i="0" dirty="0">
              <a:solidFill>
                <a:srgbClr val="4877A3"/>
              </a:solidFill>
              <a:effectLst/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Regular gym users will stay engaged with the website’s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P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ersonalized and Enjoyable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F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itness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S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ervices</a:t>
            </a: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, promoting consistency.</a:t>
            </a: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endParaRPr lang="en-US" sz="2200" dirty="0">
              <a:solidFill>
                <a:srgbClr val="4877A3"/>
              </a:solidFill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endParaRPr lang="en-US" sz="2200" b="0" i="0" dirty="0">
              <a:solidFill>
                <a:srgbClr val="4877A3"/>
              </a:solidFill>
              <a:effectLst/>
              <a:latin typeface="DM Sans" pitchFamily="2" charset="0"/>
            </a:endParaRPr>
          </a:p>
          <a:p>
            <a:pPr marL="514350" indent="-514350">
              <a:lnSpc>
                <a:spcPts val="2790"/>
              </a:lnSpc>
              <a:buFont typeface="+mj-lt"/>
              <a:buAutoNum type="arabicPeriod" startAt="4"/>
            </a:pP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Our project streamlines gym operations, boosting profits and growth for gym owners while 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Enhancing the Overall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G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ym </a:t>
            </a:r>
            <a:r>
              <a:rPr lang="en-US" sz="2200" b="1" dirty="0">
                <a:solidFill>
                  <a:srgbClr val="4F41CD"/>
                </a:solidFill>
                <a:latin typeface="DM Sans" pitchFamily="2" charset="0"/>
              </a:rPr>
              <a:t>E</a:t>
            </a:r>
            <a:r>
              <a:rPr lang="en-US" sz="2200" b="1" i="0" dirty="0">
                <a:solidFill>
                  <a:srgbClr val="4F41CD"/>
                </a:solidFill>
                <a:effectLst/>
                <a:latin typeface="DM Sans" pitchFamily="2" charset="0"/>
              </a:rPr>
              <a:t>xperience</a:t>
            </a:r>
            <a:r>
              <a:rPr lang="en-US" sz="2200" b="0" i="0" dirty="0">
                <a:solidFill>
                  <a:srgbClr val="4877A3"/>
                </a:solidFill>
                <a:effectLst/>
                <a:latin typeface="DM Sans" pitchFamily="2" charset="0"/>
              </a:rPr>
              <a:t> for all.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92890" y="1389023"/>
            <a:ext cx="7302220" cy="117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92"/>
              </a:lnSpc>
              <a:spcBef>
                <a:spcPct val="0"/>
              </a:spcBef>
            </a:pPr>
            <a:r>
              <a:rPr lang="en-US" sz="6780" spc="94" dirty="0">
                <a:solidFill>
                  <a:srgbClr val="2B26AD"/>
                </a:solidFill>
                <a:latin typeface="Now Heavy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0" y="4000500"/>
            <a:ext cx="629737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50" lvl="1" indent="0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Objective: Understand the needs and expectations of gym owners and customers.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Methods: Conduct surveys, interviews, and focus groups with stakeholders to gather requirements for website features and functionalities.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7534631" y="3414948"/>
            <a:ext cx="2782849" cy="2337592"/>
          </a:xfrm>
          <a:custGeom>
            <a:avLst/>
            <a:gdLst>
              <a:gd name="connsiteX0" fmla="*/ 2782849 w 2782849"/>
              <a:gd name="connsiteY0" fmla="*/ 0 h 2337592"/>
              <a:gd name="connsiteX1" fmla="*/ 0 w 2782849"/>
              <a:gd name="connsiteY1" fmla="*/ 0 h 2337592"/>
              <a:gd name="connsiteX2" fmla="*/ 0 w 2782849"/>
              <a:gd name="connsiteY2" fmla="*/ 2337592 h 2337592"/>
              <a:gd name="connsiteX3" fmla="*/ 2782849 w 2782849"/>
              <a:gd name="connsiteY3" fmla="*/ 2337592 h 2337592"/>
              <a:gd name="connsiteX4" fmla="*/ 2782849 w 2782849"/>
              <a:gd name="connsiteY4" fmla="*/ 0 h 233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849" h="2337592">
                <a:moveTo>
                  <a:pt x="2782849" y="0"/>
                </a:moveTo>
                <a:lnTo>
                  <a:pt x="0" y="0"/>
                </a:lnTo>
                <a:lnTo>
                  <a:pt x="0" y="2337592"/>
                </a:lnTo>
                <a:lnTo>
                  <a:pt x="2782849" y="2337592"/>
                </a:lnTo>
                <a:cubicBezTo>
                  <a:pt x="2782849" y="1558395"/>
                  <a:pt x="1197889" y="1678357"/>
                  <a:pt x="2782849" y="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69212" y="3860676"/>
            <a:ext cx="1541632" cy="141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 dirty="0">
                <a:solidFill>
                  <a:srgbClr val="FFFFFF"/>
                </a:solidFill>
                <a:latin typeface="DM Sans Bold"/>
              </a:rPr>
              <a:t>~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7534631" y="6066686"/>
            <a:ext cx="2782849" cy="2337593"/>
          </a:xfrm>
          <a:custGeom>
            <a:avLst/>
            <a:gdLst>
              <a:gd name="connsiteX0" fmla="*/ 2782849 w 2782849"/>
              <a:gd name="connsiteY0" fmla="*/ 0 h 2337593"/>
              <a:gd name="connsiteX1" fmla="*/ 0 w 2782849"/>
              <a:gd name="connsiteY1" fmla="*/ 0 h 2337593"/>
              <a:gd name="connsiteX2" fmla="*/ 0 w 2782849"/>
              <a:gd name="connsiteY2" fmla="*/ 2337593 h 2337593"/>
              <a:gd name="connsiteX3" fmla="*/ 2782849 w 2782849"/>
              <a:gd name="connsiteY3" fmla="*/ 2337593 h 2337593"/>
              <a:gd name="connsiteX4" fmla="*/ 2782849 w 2782849"/>
              <a:gd name="connsiteY4" fmla="*/ 0 h 233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2849" h="2337593">
                <a:moveTo>
                  <a:pt x="2782849" y="0"/>
                </a:moveTo>
                <a:lnTo>
                  <a:pt x="0" y="0"/>
                </a:lnTo>
                <a:lnTo>
                  <a:pt x="0" y="2337593"/>
                </a:lnTo>
                <a:lnTo>
                  <a:pt x="2782849" y="2337593"/>
                </a:lnTo>
                <a:cubicBezTo>
                  <a:pt x="2782849" y="1558395"/>
                  <a:pt x="1228369" y="1693598"/>
                  <a:pt x="2782849" y="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69212" y="6512414"/>
            <a:ext cx="1541632" cy="141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420" spc="25" dirty="0">
                <a:solidFill>
                  <a:srgbClr val="FFFFFF"/>
                </a:solidFill>
                <a:latin typeface="DM Sans Bold"/>
              </a:rPr>
              <a:t>~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57284" y="6740681"/>
            <a:ext cx="629737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050" lvl="1" indent="0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Objective: Create a blueprint for the gym management website.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Methods: Use the gathered requirements to design the website's architecture, user interfaces, and database structure. This involves wireframing and prototyping.</a:t>
            </a:r>
            <a:endParaRPr lang="en-IN" sz="2000" dirty="0">
              <a:solidFill>
                <a:srgbClr val="4877A3"/>
              </a:solidFill>
              <a:latin typeface="DM Sans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55061" y="3490559"/>
            <a:ext cx="5154873" cy="40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42"/>
              </a:lnSpc>
            </a:pPr>
            <a:r>
              <a:rPr lang="en-US" sz="2422" spc="77" dirty="0">
                <a:solidFill>
                  <a:srgbClr val="004380"/>
                </a:solidFill>
                <a:latin typeface="DM Sans Bold"/>
              </a:rPr>
              <a:t>Requirement Gathering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55061" y="6253463"/>
            <a:ext cx="3110039" cy="40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2"/>
              </a:lnSpc>
            </a:pPr>
            <a:r>
              <a:rPr lang="en-US" sz="2422" spc="77" dirty="0">
                <a:solidFill>
                  <a:srgbClr val="004380"/>
                </a:solidFill>
                <a:latin typeface="DM Sans Bold"/>
              </a:rPr>
              <a:t>System Design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890366" y="7490486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929012" y="-3287306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8412EC1-3B82-6405-5A0E-14C8B5511FFC}"/>
              </a:ext>
            </a:extLst>
          </p:cNvPr>
          <p:cNvSpPr txBox="1"/>
          <p:nvPr/>
        </p:nvSpPr>
        <p:spPr>
          <a:xfrm>
            <a:off x="373461" y="3981090"/>
            <a:ext cx="729329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1" indent="0" algn="r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Objective: Build the gym website according to the design specifications.</a:t>
            </a:r>
          </a:p>
          <a:p>
            <a:pPr marL="457200" lvl="1" indent="0" algn="r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Methods: Use appropriate web development technologies (e.g., HTML, CSS, JavaScript, backend frameworks) to create the website's frontend and backend components. Implement features like scheduling, attendance tracking, and payment processing.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E95EEA2-0EE4-9276-E34B-86ABE6982112}"/>
              </a:ext>
            </a:extLst>
          </p:cNvPr>
          <p:cNvSpPr txBox="1"/>
          <p:nvPr/>
        </p:nvSpPr>
        <p:spPr>
          <a:xfrm>
            <a:off x="1237261" y="6740682"/>
            <a:ext cx="629737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1" indent="0" algn="r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Objective: Ensure robust data security and privacy measures.</a:t>
            </a:r>
          </a:p>
          <a:p>
            <a:pPr marL="457200" lvl="1" indent="0" algn="r">
              <a:buNone/>
            </a:pPr>
            <a:r>
              <a:rPr lang="en-US" sz="2000" dirty="0">
                <a:solidFill>
                  <a:srgbClr val="4877A3"/>
                </a:solidFill>
                <a:latin typeface="DM Sans" pitchFamily="2" charset="0"/>
              </a:rPr>
              <a:t>Methods: Employ encryption, authentication, and authorization mechanisms to protect customer data. Implement compliance with data protection regulations.</a:t>
            </a:r>
            <a:endParaRPr lang="en-IN" sz="2000" dirty="0">
              <a:solidFill>
                <a:srgbClr val="4877A3"/>
              </a:solidFill>
              <a:latin typeface="DM Sans" pitchFamily="2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0765034-4E8F-9CC0-1F80-F3B000E34BCB}"/>
              </a:ext>
            </a:extLst>
          </p:cNvPr>
          <p:cNvSpPr txBox="1"/>
          <p:nvPr/>
        </p:nvSpPr>
        <p:spPr>
          <a:xfrm>
            <a:off x="2653948" y="3490559"/>
            <a:ext cx="5154873" cy="40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42"/>
              </a:lnSpc>
            </a:pPr>
            <a:r>
              <a:rPr lang="en-US" sz="2422" spc="77" dirty="0">
                <a:solidFill>
                  <a:srgbClr val="004380"/>
                </a:solidFill>
                <a:latin typeface="DM Sans Bold"/>
              </a:rPr>
              <a:t>Development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14B0F07-7F0C-B132-F464-28CC01C8DD01}"/>
              </a:ext>
            </a:extLst>
          </p:cNvPr>
          <p:cNvSpPr txBox="1"/>
          <p:nvPr/>
        </p:nvSpPr>
        <p:spPr>
          <a:xfrm>
            <a:off x="4698782" y="6257402"/>
            <a:ext cx="3110039" cy="40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2"/>
              </a:lnSpc>
            </a:pPr>
            <a:r>
              <a:rPr lang="en-US" sz="2422" spc="77" dirty="0">
                <a:solidFill>
                  <a:srgbClr val="004380"/>
                </a:solidFill>
                <a:latin typeface="DM Sans Bold"/>
              </a:rPr>
              <a:t>System 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20399" y="5217244"/>
            <a:ext cx="1713245" cy="1242882"/>
          </a:xfrm>
          <a:custGeom>
            <a:avLst/>
            <a:gdLst/>
            <a:ahLst/>
            <a:cxnLst/>
            <a:rect l="l" t="t" r="r" b="b"/>
            <a:pathLst>
              <a:path w="1713245" h="1242882">
                <a:moveTo>
                  <a:pt x="0" y="0"/>
                </a:moveTo>
                <a:lnTo>
                  <a:pt x="1713245" y="0"/>
                </a:lnTo>
                <a:lnTo>
                  <a:pt x="1713245" y="1242882"/>
                </a:lnTo>
                <a:lnTo>
                  <a:pt x="0" y="124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54378" y="5017672"/>
            <a:ext cx="1190215" cy="1566073"/>
          </a:xfrm>
          <a:custGeom>
            <a:avLst/>
            <a:gdLst/>
            <a:ahLst/>
            <a:cxnLst/>
            <a:rect l="l" t="t" r="r" b="b"/>
            <a:pathLst>
              <a:path w="1190215" h="1566073">
                <a:moveTo>
                  <a:pt x="0" y="0"/>
                </a:moveTo>
                <a:lnTo>
                  <a:pt x="1190216" y="0"/>
                </a:lnTo>
                <a:lnTo>
                  <a:pt x="1190216" y="1566073"/>
                </a:lnTo>
                <a:lnTo>
                  <a:pt x="0" y="156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55453" y="1983325"/>
            <a:ext cx="1228847" cy="1197567"/>
          </a:xfrm>
          <a:custGeom>
            <a:avLst/>
            <a:gdLst/>
            <a:ahLst/>
            <a:cxnLst/>
            <a:rect l="l" t="t" r="r" b="b"/>
            <a:pathLst>
              <a:path w="1228847" h="1197567">
                <a:moveTo>
                  <a:pt x="0" y="0"/>
                </a:moveTo>
                <a:lnTo>
                  <a:pt x="1228846" y="0"/>
                </a:lnTo>
                <a:lnTo>
                  <a:pt x="1228846" y="1197567"/>
                </a:lnTo>
                <a:lnTo>
                  <a:pt x="0" y="119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72483" y="1648256"/>
            <a:ext cx="5006092" cy="80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7"/>
              </a:lnSpc>
              <a:spcBef>
                <a:spcPct val="0"/>
              </a:spcBef>
            </a:pPr>
            <a:r>
              <a:rPr lang="en-US" sz="4648" spc="65" dirty="0">
                <a:solidFill>
                  <a:srgbClr val="2B26AD"/>
                </a:solidFill>
                <a:latin typeface="Now Heavy"/>
              </a:rPr>
              <a:t>REFERENCE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2483" y="3403611"/>
            <a:ext cx="10224317" cy="467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Image Sources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8426" y="6633657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6140" y="653020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40649" y="310469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455040" y="-349371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72483" y="3903104"/>
            <a:ext cx="5878578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Shutterstock (</a:t>
            </a:r>
            <a:r>
              <a:rPr lang="en-US" sz="2200" dirty="0">
                <a:solidFill>
                  <a:srgbClr val="517DA7"/>
                </a:solidFill>
                <a:latin typeface="DM Sans" pitchFamily="2" charset="0"/>
                <a:hlinkClick r:id="rId10"/>
              </a:rPr>
              <a:t>www.shutterstock.com</a:t>
            </a: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72483" y="5217244"/>
            <a:ext cx="8624117" cy="45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Slide References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72483" y="5716737"/>
            <a:ext cx="5504250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Canva (www.canva.com)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08716" y="-4700899"/>
            <a:ext cx="21072890" cy="14751023"/>
          </a:xfrm>
          <a:custGeom>
            <a:avLst/>
            <a:gdLst/>
            <a:ahLst/>
            <a:cxnLst/>
            <a:rect l="l" t="t" r="r" b="b"/>
            <a:pathLst>
              <a:path w="21072890" h="14751023">
                <a:moveTo>
                  <a:pt x="0" y="0"/>
                </a:moveTo>
                <a:lnTo>
                  <a:pt x="21072890" y="0"/>
                </a:lnTo>
                <a:lnTo>
                  <a:pt x="21072890" y="14751023"/>
                </a:lnTo>
                <a:lnTo>
                  <a:pt x="0" y="1475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217526" y="3301418"/>
            <a:ext cx="5258701" cy="345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24"/>
              </a:lnSpc>
              <a:spcBef>
                <a:spcPct val="0"/>
              </a:spcBef>
            </a:pPr>
            <a:r>
              <a:rPr lang="en-US" sz="6589" spc="92">
                <a:solidFill>
                  <a:srgbClr val="FFFBFB"/>
                </a:solidFill>
                <a:latin typeface="Now Heavy"/>
              </a:rPr>
              <a:t>THANK'S FOR WATCHING</a:t>
            </a: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05534C36-9D2A-C96C-6448-0ACF6450168C}"/>
              </a:ext>
            </a:extLst>
          </p:cNvPr>
          <p:cNvSpPr/>
          <p:nvPr/>
        </p:nvSpPr>
        <p:spPr>
          <a:xfrm>
            <a:off x="13396238" y="-1724265"/>
            <a:ext cx="6334896" cy="4261657"/>
          </a:xfrm>
          <a:custGeom>
            <a:avLst/>
            <a:gdLst/>
            <a:ahLst/>
            <a:cxnLst/>
            <a:rect l="l" t="t" r="r" b="b"/>
            <a:pathLst>
              <a:path w="6334896" h="4261657">
                <a:moveTo>
                  <a:pt x="0" y="0"/>
                </a:moveTo>
                <a:lnTo>
                  <a:pt x="6334895" y="0"/>
                </a:lnTo>
                <a:lnTo>
                  <a:pt x="6334895" y="4261657"/>
                </a:lnTo>
                <a:lnTo>
                  <a:pt x="0" y="4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5C2C5B49-CFC1-8258-2677-1BC3F3DEEDE5}"/>
              </a:ext>
            </a:extLst>
          </p:cNvPr>
          <p:cNvSpPr/>
          <p:nvPr/>
        </p:nvSpPr>
        <p:spPr>
          <a:xfrm>
            <a:off x="-1717995" y="7378073"/>
            <a:ext cx="8648160" cy="5817853"/>
          </a:xfrm>
          <a:custGeom>
            <a:avLst/>
            <a:gdLst/>
            <a:ahLst/>
            <a:cxnLst/>
            <a:rect l="l" t="t" r="r" b="b"/>
            <a:pathLst>
              <a:path w="8648160" h="5817853">
                <a:moveTo>
                  <a:pt x="0" y="0"/>
                </a:moveTo>
                <a:lnTo>
                  <a:pt x="8648160" y="0"/>
                </a:lnTo>
                <a:lnTo>
                  <a:pt x="8648160" y="5817854"/>
                </a:lnTo>
                <a:lnTo>
                  <a:pt x="0" y="5817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7108" y="-3357188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75691" y="1361586"/>
            <a:ext cx="4389271" cy="264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63"/>
              </a:lnSpc>
              <a:spcBef>
                <a:spcPct val="0"/>
              </a:spcBef>
            </a:pPr>
            <a:r>
              <a:rPr lang="en-US" sz="7616" spc="106">
                <a:solidFill>
                  <a:srgbClr val="FFFBFB"/>
                </a:solidFill>
                <a:latin typeface="Now Heavy"/>
              </a:rPr>
              <a:t>OUR TEAM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838037" y="2253299"/>
            <a:ext cx="2370741" cy="41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Montserrat Light"/>
              </a:rPr>
              <a:t>201500058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291962" y="2286867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1978109" y="1643256"/>
            <a:ext cx="5857379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b="1" dirty="0">
                <a:latin typeface="DM Sans" pitchFamily="2" charset="0"/>
              </a:rPr>
              <a:t>Akash Dubey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E0D2EA6E-288F-A930-0C2E-9392A17257A8}"/>
              </a:ext>
            </a:extLst>
          </p:cNvPr>
          <p:cNvSpPr txBox="1"/>
          <p:nvPr/>
        </p:nvSpPr>
        <p:spPr>
          <a:xfrm>
            <a:off x="12838037" y="3587680"/>
            <a:ext cx="2370741" cy="41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Montserrat Light"/>
              </a:rPr>
              <a:t>201500443</a:t>
            </a: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EC084F8F-2D37-0006-C75F-07DD8D304C11}"/>
              </a:ext>
            </a:extLst>
          </p:cNvPr>
          <p:cNvSpPr/>
          <p:nvPr/>
        </p:nvSpPr>
        <p:spPr>
          <a:xfrm>
            <a:off x="12291962" y="3621248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DCA0233B-AAEE-E71C-921A-54C06DDB9FE3}"/>
              </a:ext>
            </a:extLst>
          </p:cNvPr>
          <p:cNvSpPr txBox="1"/>
          <p:nvPr/>
        </p:nvSpPr>
        <p:spPr>
          <a:xfrm>
            <a:off x="11978109" y="2977637"/>
            <a:ext cx="5857379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b="1" dirty="0">
                <a:solidFill>
                  <a:srgbClr val="000000"/>
                </a:solidFill>
                <a:latin typeface="DM Sans" pitchFamily="2" charset="0"/>
              </a:rPr>
              <a:t>Nishant Dwivedi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37963022-F578-6A0F-1540-8F63B1899C41}"/>
              </a:ext>
            </a:extLst>
          </p:cNvPr>
          <p:cNvSpPr txBox="1"/>
          <p:nvPr/>
        </p:nvSpPr>
        <p:spPr>
          <a:xfrm>
            <a:off x="12822797" y="4841334"/>
            <a:ext cx="2370741" cy="41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Montserrat Light"/>
              </a:rPr>
              <a:t>201500461</a:t>
            </a: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649F804C-2CD0-E75A-FD0A-D58E300D0386}"/>
              </a:ext>
            </a:extLst>
          </p:cNvPr>
          <p:cNvSpPr/>
          <p:nvPr/>
        </p:nvSpPr>
        <p:spPr>
          <a:xfrm>
            <a:off x="12276722" y="4874902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AD93AC04-4281-4CCE-5254-56CE1E3E5CDA}"/>
              </a:ext>
            </a:extLst>
          </p:cNvPr>
          <p:cNvSpPr txBox="1"/>
          <p:nvPr/>
        </p:nvSpPr>
        <p:spPr>
          <a:xfrm>
            <a:off x="11962869" y="4231291"/>
            <a:ext cx="5857379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b="1" dirty="0">
                <a:solidFill>
                  <a:srgbClr val="000000"/>
                </a:solidFill>
                <a:latin typeface="DM Sans" pitchFamily="2" charset="0"/>
              </a:rPr>
              <a:t>Paras Dubey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FA3C5F5-2BB8-DEE0-89F3-BCDABC3EA0DF}"/>
              </a:ext>
            </a:extLst>
          </p:cNvPr>
          <p:cNvSpPr txBox="1"/>
          <p:nvPr/>
        </p:nvSpPr>
        <p:spPr>
          <a:xfrm>
            <a:off x="12822797" y="6175715"/>
            <a:ext cx="2370741" cy="41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dirty="0">
                <a:solidFill>
                  <a:srgbClr val="000000"/>
                </a:solidFill>
                <a:latin typeface="Montserrat Light"/>
              </a:rPr>
              <a:t>201500703</a:t>
            </a:r>
          </a:p>
        </p:txBody>
      </p:sp>
      <p:sp>
        <p:nvSpPr>
          <p:cNvPr id="42" name="Freeform 17">
            <a:extLst>
              <a:ext uri="{FF2B5EF4-FFF2-40B4-BE49-F238E27FC236}">
                <a16:creationId xmlns:a16="http://schemas.microsoft.com/office/drawing/2014/main" id="{9D4C9CC9-175F-2227-58E8-C872B52A69F8}"/>
              </a:ext>
            </a:extLst>
          </p:cNvPr>
          <p:cNvSpPr/>
          <p:nvPr/>
        </p:nvSpPr>
        <p:spPr>
          <a:xfrm>
            <a:off x="12276722" y="6209283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CC2AA286-F8D4-217A-9B5A-F0269CBCFC42}"/>
              </a:ext>
            </a:extLst>
          </p:cNvPr>
          <p:cNvSpPr txBox="1"/>
          <p:nvPr/>
        </p:nvSpPr>
        <p:spPr>
          <a:xfrm>
            <a:off x="11962869" y="5565672"/>
            <a:ext cx="5857379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 b="1" dirty="0">
                <a:solidFill>
                  <a:srgbClr val="000000"/>
                </a:solidFill>
                <a:latin typeface="DM Sans" pitchFamily="2" charset="0"/>
              </a:rPr>
              <a:t>Sourabh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844167B1-C0EE-637D-4841-563A1FBD322C}"/>
              </a:ext>
            </a:extLst>
          </p:cNvPr>
          <p:cNvSpPr txBox="1"/>
          <p:nvPr/>
        </p:nvSpPr>
        <p:spPr>
          <a:xfrm>
            <a:off x="2375691" y="7505700"/>
            <a:ext cx="5878578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DM Sans" pitchFamily="2" charset="0"/>
              </a:rPr>
              <a:t>Supervisor</a:t>
            </a:r>
          </a:p>
          <a:p>
            <a:pPr marL="0" indent="0">
              <a:buNone/>
            </a:pPr>
            <a:r>
              <a:rPr lang="en-US" sz="2800" b="1" dirty="0">
                <a:latin typeface="DM Sans" pitchFamily="2" charset="0"/>
              </a:rPr>
              <a:t>MR. Shubham Mishra</a:t>
            </a:r>
          </a:p>
          <a:p>
            <a:pPr marL="0" indent="0">
              <a:buNone/>
            </a:pPr>
            <a:r>
              <a:rPr lang="en-US" sz="2800" dirty="0">
                <a:latin typeface="DM Sans" pitchFamily="2" charset="0"/>
              </a:rPr>
              <a:t>Assistant Professor</a:t>
            </a:r>
          </a:p>
          <a:p>
            <a:pPr marL="0" indent="0">
              <a:buNone/>
            </a:pPr>
            <a:r>
              <a:rPr lang="en-US" sz="2800" dirty="0">
                <a:latin typeface="DM Sans" pitchFamily="2" charset="0"/>
              </a:rPr>
              <a:t>Department of CSE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2111" y="5925172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0438">
            <a:off x="4288065" y="-8119321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3" y="0"/>
                </a:lnTo>
                <a:lnTo>
                  <a:pt x="17741953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22420" y="1599753"/>
            <a:ext cx="7523278" cy="9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7333" spc="307">
                <a:solidFill>
                  <a:srgbClr val="FFFBFB"/>
                </a:solidFill>
                <a:latin typeface="Now Heavy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7338" y="2216501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77338" y="3013621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7338" y="3894778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7338" y="469189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6939" y="5484274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6939" y="6315238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96939" y="7165531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 dirty="0">
                <a:solidFill>
                  <a:srgbClr val="2B26AD"/>
                </a:solidFill>
                <a:latin typeface="DM Sans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1753" y="2362041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ABOUT THE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1753" y="3156258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NEED AND MOTIVATION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1753" y="4076349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OUR MISSION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1753" y="487056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TECHNOLOGIES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91753" y="5671411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PROBLEM STATEMENT	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1753" y="646378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OBJECTIVES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91753" y="7308168"/>
            <a:ext cx="6076629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800" spc="247" dirty="0">
                <a:solidFill>
                  <a:srgbClr val="231F20"/>
                </a:solidFill>
                <a:latin typeface="DM Sans"/>
              </a:rPr>
              <a:t>PROPOSED METHODOLOGY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3454158" y="4191908"/>
            <a:ext cx="4482858" cy="3684094"/>
          </a:xfrm>
          <a:custGeom>
            <a:avLst/>
            <a:gdLst/>
            <a:ahLst/>
            <a:cxnLst/>
            <a:rect l="l" t="t" r="r" b="b"/>
            <a:pathLst>
              <a:path w="4482858" h="3684094">
                <a:moveTo>
                  <a:pt x="0" y="0"/>
                </a:moveTo>
                <a:lnTo>
                  <a:pt x="4482858" y="0"/>
                </a:lnTo>
                <a:lnTo>
                  <a:pt x="4482858" y="3684095"/>
                </a:lnTo>
                <a:lnTo>
                  <a:pt x="0" y="368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D404BE8-A435-6090-4BAC-DAB64C200E1B}"/>
              </a:ext>
            </a:extLst>
          </p:cNvPr>
          <p:cNvSpPr txBox="1"/>
          <p:nvPr/>
        </p:nvSpPr>
        <p:spPr>
          <a:xfrm>
            <a:off x="2916539" y="7932067"/>
            <a:ext cx="937219" cy="73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 dirty="0">
                <a:solidFill>
                  <a:srgbClr val="2B26AD"/>
                </a:solidFill>
                <a:latin typeface="DM Sans Bold"/>
              </a:rPr>
              <a:t>08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12F34930-A212-A3BE-4CFC-E522E145D626}"/>
              </a:ext>
            </a:extLst>
          </p:cNvPr>
          <p:cNvSpPr txBox="1"/>
          <p:nvPr/>
        </p:nvSpPr>
        <p:spPr>
          <a:xfrm>
            <a:off x="4291753" y="8070205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EXPECTED OUTCOME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C9992D8-B348-8080-13A4-B979E3DC2252}"/>
              </a:ext>
            </a:extLst>
          </p:cNvPr>
          <p:cNvSpPr txBox="1"/>
          <p:nvPr/>
        </p:nvSpPr>
        <p:spPr>
          <a:xfrm>
            <a:off x="4291752" y="8910264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REFERENCE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D3013BC0-B3DB-67B6-7DE2-5841FA82AAFB}"/>
              </a:ext>
            </a:extLst>
          </p:cNvPr>
          <p:cNvSpPr txBox="1"/>
          <p:nvPr/>
        </p:nvSpPr>
        <p:spPr>
          <a:xfrm>
            <a:off x="2916539" y="8711549"/>
            <a:ext cx="937219" cy="73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 dirty="0">
                <a:solidFill>
                  <a:srgbClr val="2B26AD"/>
                </a:solidFill>
                <a:latin typeface="DM Sans Bold"/>
              </a:rPr>
              <a:t>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278010" y="3539951"/>
            <a:ext cx="6162793" cy="3466527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47197" y="3539951"/>
            <a:ext cx="6162793" cy="3466527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542076">
            <a:off x="13682335" y="-1566530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7"/>
                </a:lnTo>
                <a:lnTo>
                  <a:pt x="0" y="5811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987067">
            <a:off x="-3063226" y="7146102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4" y="0"/>
                </a:lnTo>
                <a:lnTo>
                  <a:pt x="7746524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829696" y="4055116"/>
            <a:ext cx="1088384" cy="108838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DM Sans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3315" y="975870"/>
            <a:ext cx="14333590" cy="1446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701"/>
              </a:lnSpc>
              <a:spcBef>
                <a:spcPct val="0"/>
              </a:spcBef>
            </a:pPr>
            <a:r>
              <a:rPr lang="en-US" sz="8358" spc="777" dirty="0">
                <a:solidFill>
                  <a:srgbClr val="2B26AD"/>
                </a:solidFill>
                <a:latin typeface="Now Heavy"/>
              </a:rPr>
              <a:t>ABOUT THE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03005" y="5143500"/>
            <a:ext cx="1088384" cy="10883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DM Sans Bol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47197" y="7252711"/>
            <a:ext cx="6162793" cy="137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90" b="1" dirty="0">
                <a:solidFill>
                  <a:srgbClr val="4877A3"/>
                </a:solidFill>
                <a:latin typeface="DM Sans" pitchFamily="2" charset="0"/>
              </a:rPr>
              <a:t>We recognized a need for a solution that not only simplifies gym management but also enhances the experience for gym owners and their customers.</a:t>
            </a:r>
            <a:endParaRPr lang="en-US" sz="1988" b="1" spc="194" dirty="0">
              <a:solidFill>
                <a:srgbClr val="4877A3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78010" y="7282704"/>
            <a:ext cx="6162793" cy="10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90" b="1" dirty="0">
                <a:solidFill>
                  <a:srgbClr val="4877A3"/>
                </a:solidFill>
                <a:latin typeface="DM Sans" pitchFamily="2" charset="0"/>
              </a:rPr>
              <a:t>In a world where fitness and wellness are more important than ever, gym management is a complex task .</a:t>
            </a:r>
            <a:endParaRPr lang="en-US" sz="1990" b="1" spc="194" dirty="0">
              <a:solidFill>
                <a:srgbClr val="4877A3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97620" y="351793"/>
            <a:ext cx="6936861" cy="9510889"/>
          </a:xfrm>
          <a:custGeom>
            <a:avLst/>
            <a:gdLst/>
            <a:ahLst/>
            <a:cxnLst/>
            <a:rect l="l" t="t" r="r" b="b"/>
            <a:pathLst>
              <a:path w="6936861" h="9510889">
                <a:moveTo>
                  <a:pt x="0" y="0"/>
                </a:moveTo>
                <a:lnTo>
                  <a:pt x="6936861" y="0"/>
                </a:lnTo>
                <a:lnTo>
                  <a:pt x="6936861" y="9510889"/>
                </a:lnTo>
                <a:lnTo>
                  <a:pt x="0" y="951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003" r="-77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411756" y="2877135"/>
            <a:ext cx="9033215" cy="6000166"/>
            <a:chOff x="0" y="0"/>
            <a:chExt cx="2379118" cy="13731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9118" cy="1373109"/>
            </a:xfrm>
            <a:custGeom>
              <a:avLst/>
              <a:gdLst/>
              <a:ahLst/>
              <a:cxnLst/>
              <a:rect l="l" t="t" r="r" b="b"/>
              <a:pathLst>
                <a:path w="2379118" h="1373109">
                  <a:moveTo>
                    <a:pt x="24854" y="0"/>
                  </a:moveTo>
                  <a:lnTo>
                    <a:pt x="2354264" y="0"/>
                  </a:lnTo>
                  <a:cubicBezTo>
                    <a:pt x="2367991" y="0"/>
                    <a:pt x="2379118" y="11128"/>
                    <a:pt x="2379118" y="24854"/>
                  </a:cubicBezTo>
                  <a:lnTo>
                    <a:pt x="2379118" y="1348255"/>
                  </a:lnTo>
                  <a:cubicBezTo>
                    <a:pt x="2379118" y="1361981"/>
                    <a:pt x="2367991" y="1373109"/>
                    <a:pt x="2354264" y="1373109"/>
                  </a:cubicBezTo>
                  <a:lnTo>
                    <a:pt x="24854" y="1373109"/>
                  </a:lnTo>
                  <a:cubicBezTo>
                    <a:pt x="11128" y="1373109"/>
                    <a:pt x="0" y="1361981"/>
                    <a:pt x="0" y="1348255"/>
                  </a:cubicBezTo>
                  <a:lnTo>
                    <a:pt x="0" y="24854"/>
                  </a:lnTo>
                  <a:cubicBezTo>
                    <a:pt x="0" y="11128"/>
                    <a:pt x="11128" y="0"/>
                    <a:pt x="24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07597" y="3705816"/>
            <a:ext cx="1416773" cy="1437684"/>
          </a:xfrm>
          <a:custGeom>
            <a:avLst/>
            <a:gdLst/>
            <a:ahLst/>
            <a:cxnLst/>
            <a:rect l="l" t="t" r="r" b="b"/>
            <a:pathLst>
              <a:path w="1416773" h="1437684">
                <a:moveTo>
                  <a:pt x="0" y="0"/>
                </a:moveTo>
                <a:lnTo>
                  <a:pt x="1416773" y="0"/>
                </a:lnTo>
                <a:lnTo>
                  <a:pt x="1416773" y="1437684"/>
                </a:lnTo>
                <a:lnTo>
                  <a:pt x="0" y="1437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98170" y="6266096"/>
            <a:ext cx="1235627" cy="1645509"/>
          </a:xfrm>
          <a:custGeom>
            <a:avLst/>
            <a:gdLst/>
            <a:ahLst/>
            <a:cxnLst/>
            <a:rect l="l" t="t" r="r" b="b"/>
            <a:pathLst>
              <a:path w="1235627" h="1645509">
                <a:moveTo>
                  <a:pt x="0" y="0"/>
                </a:moveTo>
                <a:lnTo>
                  <a:pt x="1235627" y="0"/>
                </a:lnTo>
                <a:lnTo>
                  <a:pt x="1235627" y="1645509"/>
                </a:lnTo>
                <a:lnTo>
                  <a:pt x="0" y="164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20722" y="956800"/>
            <a:ext cx="7523278" cy="192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3"/>
              </a:lnSpc>
              <a:spcBef>
                <a:spcPct val="0"/>
              </a:spcBef>
            </a:pPr>
            <a:r>
              <a:rPr lang="en-US" sz="7333" spc="366" dirty="0">
                <a:solidFill>
                  <a:srgbClr val="FFFBFB"/>
                </a:solidFill>
                <a:latin typeface="Now Heavy"/>
              </a:rPr>
              <a:t>NEED AND MOTIVATION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9960" y="6266096"/>
            <a:ext cx="6407660" cy="170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7"/>
              </a:lnSpc>
            </a:pPr>
            <a:r>
              <a:rPr lang="en-US" dirty="0">
                <a:solidFill>
                  <a:srgbClr val="FFFBFB"/>
                </a:solidFill>
                <a:latin typeface="DM Sans"/>
              </a:rPr>
              <a:t>The project aims to offer a competitive edge to gyms by providing personalized services , optimizing efficiency , enabling scalability, and staying technology current, elevating the gym experience for all stakeholders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89960" y="3309083"/>
            <a:ext cx="6407659" cy="213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7"/>
              </a:lnSpc>
            </a:pPr>
            <a:r>
              <a:rPr lang="en-US" dirty="0">
                <a:solidFill>
                  <a:srgbClr val="FFFBFB"/>
                </a:solidFill>
                <a:latin typeface="DM Sans" pitchFamily="2" charset="0"/>
              </a:rPr>
              <a:t>The need for our gym website arises because manual gym management processes are complex, inefficient, and pose data privacy concerns . A digital solution is necessary to streamline operators, enhance convenience, and ensure data security 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25302" flipH="1">
            <a:off x="-5254760" y="-5133266"/>
            <a:ext cx="15781688" cy="10645466"/>
          </a:xfrm>
          <a:custGeom>
            <a:avLst/>
            <a:gdLst/>
            <a:ahLst/>
            <a:cxnLst/>
            <a:rect l="l" t="t" r="r" b="b"/>
            <a:pathLst>
              <a:path w="15781688" h="10645466">
                <a:moveTo>
                  <a:pt x="15781687" y="0"/>
                </a:moveTo>
                <a:lnTo>
                  <a:pt x="0" y="0"/>
                </a:lnTo>
                <a:lnTo>
                  <a:pt x="0" y="10645465"/>
                </a:lnTo>
                <a:lnTo>
                  <a:pt x="15781687" y="10645465"/>
                </a:lnTo>
                <a:lnTo>
                  <a:pt x="157816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87334" y="1038225"/>
            <a:ext cx="6679883" cy="1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76"/>
              </a:lnSpc>
              <a:spcBef>
                <a:spcPct val="0"/>
              </a:spcBef>
            </a:pPr>
            <a:r>
              <a:rPr lang="en-US" sz="6126" spc="569" dirty="0">
                <a:solidFill>
                  <a:srgbClr val="2B26AD"/>
                </a:solidFill>
                <a:latin typeface="Now Heavy"/>
              </a:rPr>
              <a:t>OUR MISSION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4604207" y="9163833"/>
            <a:ext cx="10351942" cy="3256156"/>
          </a:xfrm>
          <a:custGeom>
            <a:avLst/>
            <a:gdLst/>
            <a:ahLst/>
            <a:cxnLst/>
            <a:rect l="l" t="t" r="r" b="b"/>
            <a:pathLst>
              <a:path w="10351942" h="3256156">
                <a:moveTo>
                  <a:pt x="0" y="0"/>
                </a:moveTo>
                <a:lnTo>
                  <a:pt x="10351941" y="0"/>
                </a:lnTo>
                <a:lnTo>
                  <a:pt x="10351941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838244" y="9156213"/>
            <a:ext cx="10351942" cy="3256156"/>
          </a:xfrm>
          <a:custGeom>
            <a:avLst/>
            <a:gdLst/>
            <a:ahLst/>
            <a:cxnLst/>
            <a:rect l="l" t="t" r="r" b="b"/>
            <a:pathLst>
              <a:path w="10351942" h="3256156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2840418" y="9148593"/>
            <a:ext cx="10351942" cy="3256156"/>
          </a:xfrm>
          <a:custGeom>
            <a:avLst/>
            <a:gdLst/>
            <a:ahLst/>
            <a:cxnLst/>
            <a:rect l="l" t="t" r="r" b="b"/>
            <a:pathLst>
              <a:path w="10351942" h="3256156">
                <a:moveTo>
                  <a:pt x="0" y="0"/>
                </a:moveTo>
                <a:lnTo>
                  <a:pt x="10351942" y="0"/>
                </a:lnTo>
                <a:lnTo>
                  <a:pt x="10351942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6895144"/>
            <a:ext cx="1472241" cy="1472241"/>
          </a:xfrm>
          <a:custGeom>
            <a:avLst/>
            <a:gdLst/>
            <a:ahLst/>
            <a:cxnLst/>
            <a:rect l="l" t="t" r="r" b="b"/>
            <a:pathLst>
              <a:path w="1472241" h="1472241">
                <a:moveTo>
                  <a:pt x="0" y="0"/>
                </a:moveTo>
                <a:lnTo>
                  <a:pt x="1472241" y="0"/>
                </a:lnTo>
                <a:lnTo>
                  <a:pt x="1472241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59127" y="6895145"/>
            <a:ext cx="1524920" cy="1472241"/>
          </a:xfrm>
          <a:custGeom>
            <a:avLst/>
            <a:gdLst/>
            <a:ahLst/>
            <a:cxnLst/>
            <a:rect l="l" t="t" r="r" b="b"/>
            <a:pathLst>
              <a:path w="1524920" h="1472241">
                <a:moveTo>
                  <a:pt x="0" y="0"/>
                </a:moveTo>
                <a:lnTo>
                  <a:pt x="1524920" y="0"/>
                </a:lnTo>
                <a:lnTo>
                  <a:pt x="1524920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41442" y="8736330"/>
            <a:ext cx="2788221" cy="879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 dirty="0" err="1">
                <a:solidFill>
                  <a:srgbClr val="FFFBFB"/>
                </a:solidFill>
                <a:latin typeface="DM Sans Bold"/>
              </a:rPr>
              <a:t>Attendence</a:t>
            </a: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1197" y="8729118"/>
            <a:ext cx="2788221" cy="4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Diet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7805" y="8740956"/>
            <a:ext cx="2788221" cy="879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Monthly Fees Alert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5531" y="3132684"/>
            <a:ext cx="5551686" cy="19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59"/>
              </a:lnSpc>
            </a:pPr>
            <a:r>
              <a:rPr lang="en-US" sz="2217" spc="217" dirty="0">
                <a:solidFill>
                  <a:srgbClr val="004380"/>
                </a:solidFill>
                <a:latin typeface="DM Sans"/>
              </a:rPr>
              <a:t>Our mission is to empower gym owners for a streamlined operations and enhance customer fitness journeys through digital solutions and innovative solutions . 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3D26802C-D37D-AEA8-79F7-8237DE7095F7}"/>
              </a:ext>
            </a:extLst>
          </p:cNvPr>
          <p:cNvSpPr/>
          <p:nvPr/>
        </p:nvSpPr>
        <p:spPr>
          <a:xfrm rot="5400000">
            <a:off x="8355484" y="9187225"/>
            <a:ext cx="10351942" cy="3256156"/>
          </a:xfrm>
          <a:custGeom>
            <a:avLst/>
            <a:gdLst/>
            <a:ahLst/>
            <a:cxnLst/>
            <a:rect l="l" t="t" r="r" b="b"/>
            <a:pathLst>
              <a:path w="10351942" h="3256156">
                <a:moveTo>
                  <a:pt x="0" y="0"/>
                </a:moveTo>
                <a:lnTo>
                  <a:pt x="10351941" y="0"/>
                </a:lnTo>
                <a:lnTo>
                  <a:pt x="10351941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5F13B077-04D0-DD52-2936-CA1EFA7F31A4}"/>
              </a:ext>
            </a:extLst>
          </p:cNvPr>
          <p:cNvSpPr/>
          <p:nvPr/>
        </p:nvSpPr>
        <p:spPr>
          <a:xfrm rot="5400000">
            <a:off x="12106762" y="9179605"/>
            <a:ext cx="10351942" cy="3256156"/>
          </a:xfrm>
          <a:custGeom>
            <a:avLst/>
            <a:gdLst/>
            <a:ahLst/>
            <a:cxnLst/>
            <a:rect l="l" t="t" r="r" b="b"/>
            <a:pathLst>
              <a:path w="10351942" h="3256156">
                <a:moveTo>
                  <a:pt x="0" y="0"/>
                </a:moveTo>
                <a:lnTo>
                  <a:pt x="10351941" y="0"/>
                </a:lnTo>
                <a:lnTo>
                  <a:pt x="10351941" y="3256156"/>
                </a:lnTo>
                <a:lnTo>
                  <a:pt x="0" y="3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EB70C8AD-3FFA-350A-20B6-C70EA72DA96F}"/>
              </a:ext>
            </a:extLst>
          </p:cNvPr>
          <p:cNvSpPr txBox="1"/>
          <p:nvPr/>
        </p:nvSpPr>
        <p:spPr>
          <a:xfrm>
            <a:off x="12137344" y="8697453"/>
            <a:ext cx="2788221" cy="4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Gym Progress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821C6EC-EBC7-C4FD-57F9-861A1826C039}"/>
              </a:ext>
            </a:extLst>
          </p:cNvPr>
          <p:cNvSpPr txBox="1"/>
          <p:nvPr/>
        </p:nvSpPr>
        <p:spPr>
          <a:xfrm>
            <a:off x="15654655" y="8736330"/>
            <a:ext cx="2788221" cy="879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Customized </a:t>
            </a:r>
          </a:p>
          <a:p>
            <a:pPr algn="ctr">
              <a:lnSpc>
                <a:spcPts val="3525"/>
              </a:lnSpc>
            </a:pPr>
            <a:r>
              <a:rPr lang="en-US" sz="2554" spc="89" dirty="0">
                <a:solidFill>
                  <a:srgbClr val="FFFBFB"/>
                </a:solidFill>
                <a:latin typeface="DM Sans Bold"/>
              </a:rPr>
              <a:t>Workout</a:t>
            </a: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EC40ED97-E05A-1BBA-C397-FF6FDD07B48A}"/>
              </a:ext>
            </a:extLst>
          </p:cNvPr>
          <p:cNvSpPr/>
          <p:nvPr/>
        </p:nvSpPr>
        <p:spPr>
          <a:xfrm>
            <a:off x="5295851" y="6927548"/>
            <a:ext cx="1684916" cy="1439837"/>
          </a:xfrm>
          <a:custGeom>
            <a:avLst/>
            <a:gdLst/>
            <a:ahLst/>
            <a:cxnLst/>
            <a:rect l="l" t="t" r="r" b="b"/>
            <a:pathLst>
              <a:path w="1684916" h="1439837">
                <a:moveTo>
                  <a:pt x="0" y="0"/>
                </a:moveTo>
                <a:lnTo>
                  <a:pt x="1684916" y="0"/>
                </a:lnTo>
                <a:lnTo>
                  <a:pt x="1684916" y="1439837"/>
                </a:lnTo>
                <a:lnTo>
                  <a:pt x="0" y="1439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48964" y="6729878"/>
            <a:ext cx="1686668" cy="1622268"/>
          </a:xfrm>
          <a:custGeom>
            <a:avLst/>
            <a:gdLst/>
            <a:ahLst/>
            <a:cxnLst/>
            <a:rect l="l" t="t" r="r" b="b"/>
            <a:pathLst>
              <a:path w="1686668" h="1622268">
                <a:moveTo>
                  <a:pt x="0" y="0"/>
                </a:moveTo>
                <a:lnTo>
                  <a:pt x="1686668" y="0"/>
                </a:lnTo>
                <a:lnTo>
                  <a:pt x="1686668" y="1622268"/>
                </a:lnTo>
                <a:lnTo>
                  <a:pt x="0" y="1622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A8028C78-8204-77BB-01DD-D22ADA89968B}"/>
              </a:ext>
            </a:extLst>
          </p:cNvPr>
          <p:cNvSpPr/>
          <p:nvPr/>
        </p:nvSpPr>
        <p:spPr>
          <a:xfrm>
            <a:off x="16459200" y="6880436"/>
            <a:ext cx="1529644" cy="1486949"/>
          </a:xfrm>
          <a:custGeom>
            <a:avLst/>
            <a:gdLst/>
            <a:ahLst/>
            <a:cxnLst/>
            <a:rect l="l" t="t" r="r" b="b"/>
            <a:pathLst>
              <a:path w="1412358" h="1361000">
                <a:moveTo>
                  <a:pt x="0" y="0"/>
                </a:moveTo>
                <a:lnTo>
                  <a:pt x="1412358" y="0"/>
                </a:lnTo>
                <a:lnTo>
                  <a:pt x="1412358" y="1360999"/>
                </a:lnTo>
                <a:lnTo>
                  <a:pt x="0" y="1360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911472">
            <a:off x="12707432" y="-3010953"/>
            <a:ext cx="9518983" cy="7095969"/>
          </a:xfrm>
          <a:custGeom>
            <a:avLst/>
            <a:gdLst/>
            <a:ahLst/>
            <a:cxnLst/>
            <a:rect l="l" t="t" r="r" b="b"/>
            <a:pathLst>
              <a:path w="9518983" h="7095969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124906">
            <a:off x="-2603231" y="6087749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63301" y="2591969"/>
            <a:ext cx="14809011" cy="43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253"/>
              </a:lnSpc>
            </a:pPr>
            <a:r>
              <a:rPr lang="en-US" sz="12593" spc="629" dirty="0">
                <a:solidFill>
                  <a:srgbClr val="FFFBFB"/>
                </a:solidFill>
                <a:latin typeface="Now Heavy"/>
              </a:rPr>
              <a:t>TECHNOLOGIES </a:t>
            </a:r>
          </a:p>
          <a:p>
            <a:pPr marL="0" lvl="0" indent="0" algn="ctr">
              <a:lnSpc>
                <a:spcPts val="17253"/>
              </a:lnSpc>
            </a:pPr>
            <a:r>
              <a:rPr lang="en-US" sz="12593" spc="629" dirty="0">
                <a:solidFill>
                  <a:srgbClr val="FFFBFB"/>
                </a:solidFill>
                <a:latin typeface="Now Heavy"/>
              </a:rPr>
              <a:t>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70806" y="7008980"/>
            <a:ext cx="7546387" cy="2057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182"/>
              </a:lnSpc>
              <a:buFont typeface="Arial" panose="020B0604020202020204" pitchFamily="34" charset="0"/>
              <a:buChar char="•"/>
            </a:pP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MERN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S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tack</a:t>
            </a:r>
          </a:p>
          <a:p>
            <a:pPr algn="ctr">
              <a:lnSpc>
                <a:spcPts val="3182"/>
              </a:lnSpc>
            </a:pP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M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ongo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DB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 ~ 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E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xpress 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JS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~ 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R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eact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 ~ </a:t>
            </a: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N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ode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3200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JS</a:t>
            </a:r>
          </a:p>
          <a:p>
            <a:pPr marL="342900" indent="-342900" algn="ctr">
              <a:lnSpc>
                <a:spcPts val="3182"/>
              </a:lnSpc>
              <a:buFont typeface="Arial" panose="020B0604020202020204" pitchFamily="34" charset="0"/>
              <a:buChar char="•"/>
            </a:pP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C</a:t>
            </a:r>
            <a:r>
              <a:rPr lang="en-US" sz="2306" b="1" spc="226" dirty="0">
                <a:solidFill>
                  <a:srgbClr val="F5FFF5"/>
                </a:solidFill>
                <a:latin typeface="DM Sans"/>
              </a:rPr>
              <a:t>loud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 (</a:t>
            </a:r>
            <a:r>
              <a:rPr lang="en-US" sz="3200" spc="-3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AWS</a:t>
            </a:r>
            <a:r>
              <a:rPr lang="en-US" sz="2306" spc="226" dirty="0">
                <a:solidFill>
                  <a:srgbClr val="F5FFF5"/>
                </a:solidFill>
                <a:latin typeface="DM Sans"/>
              </a:rPr>
              <a:t>)</a:t>
            </a:r>
          </a:p>
          <a:p>
            <a:pPr marL="342900" indent="-342900" algn="ctr">
              <a:lnSpc>
                <a:spcPts val="3182"/>
              </a:lnSpc>
              <a:buFont typeface="Arial" panose="020B0604020202020204" pitchFamily="34" charset="0"/>
              <a:buChar char="•"/>
            </a:pP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CSS</a:t>
            </a:r>
          </a:p>
          <a:p>
            <a:pPr marL="342900" indent="-342900" algn="ctr">
              <a:lnSpc>
                <a:spcPts val="3182"/>
              </a:lnSpc>
              <a:buFont typeface="Arial" panose="020B0604020202020204" pitchFamily="34" charset="0"/>
              <a:buChar char="•"/>
            </a:pPr>
            <a:r>
              <a:rPr lang="en-US" sz="3200" b="1" spc="226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ans"/>
              </a:rPr>
              <a:t>B</a:t>
            </a:r>
            <a:r>
              <a:rPr lang="en-US" sz="3200" spc="-150" dirty="0">
                <a:solidFill>
                  <a:srgbClr val="F5FFF5"/>
                </a:solidFill>
                <a:latin typeface="DM Sans"/>
              </a:rPr>
              <a:t>ootstrap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DCFDE-F640-B9CB-C3C3-240BC81B9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444" y="8648700"/>
            <a:ext cx="3042555" cy="1658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1996" y="1582863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0" y="0"/>
                </a:moveTo>
                <a:lnTo>
                  <a:pt x="3043661" y="0"/>
                </a:lnTo>
                <a:lnTo>
                  <a:pt x="3043661" y="2296581"/>
                </a:lnTo>
                <a:lnTo>
                  <a:pt x="0" y="229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2673324" y="5363990"/>
            <a:ext cx="12941352" cy="1161613"/>
          </a:xfrm>
          <a:custGeom>
            <a:avLst/>
            <a:gdLst/>
            <a:ahLst/>
            <a:cxnLst/>
            <a:rect l="l" t="t" r="r" b="b"/>
            <a:pathLst>
              <a:path w="12941352" h="1161613">
                <a:moveTo>
                  <a:pt x="0" y="0"/>
                </a:moveTo>
                <a:lnTo>
                  <a:pt x="12941352" y="0"/>
                </a:lnTo>
                <a:lnTo>
                  <a:pt x="12941352" y="1161613"/>
                </a:lnTo>
                <a:lnTo>
                  <a:pt x="0" y="116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8399564" y="2560705"/>
            <a:ext cx="340896" cy="3408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9124906">
            <a:off x="14242729" y="6142108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0209580" y="3190054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3043661" y="0"/>
                </a:moveTo>
                <a:lnTo>
                  <a:pt x="0" y="0"/>
                </a:lnTo>
                <a:lnTo>
                  <a:pt x="0" y="2296581"/>
                </a:lnTo>
                <a:lnTo>
                  <a:pt x="3043661" y="2296581"/>
                </a:lnTo>
                <a:lnTo>
                  <a:pt x="3043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-5400000">
            <a:off x="9525783" y="4167896"/>
            <a:ext cx="340896" cy="34089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1996" y="4794542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0" y="0"/>
                </a:moveTo>
                <a:lnTo>
                  <a:pt x="3043661" y="0"/>
                </a:lnTo>
                <a:lnTo>
                  <a:pt x="3043661" y="2296581"/>
                </a:lnTo>
                <a:lnTo>
                  <a:pt x="0" y="229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8399564" y="5772385"/>
            <a:ext cx="340896" cy="3408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0209580" y="6401733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3043661" y="0"/>
                </a:moveTo>
                <a:lnTo>
                  <a:pt x="0" y="0"/>
                </a:lnTo>
                <a:lnTo>
                  <a:pt x="0" y="2296581"/>
                </a:lnTo>
                <a:lnTo>
                  <a:pt x="3043661" y="2296581"/>
                </a:lnTo>
                <a:lnTo>
                  <a:pt x="3043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9525783" y="7379576"/>
            <a:ext cx="340896" cy="3408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24683" y="4834282"/>
            <a:ext cx="346633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br>
              <a:rPr lang="en-US" sz="2200" dirty="0">
                <a:solidFill>
                  <a:srgbClr val="517DA7"/>
                </a:solidFill>
                <a:latin typeface="DM Sans" pitchFamily="2" charset="0"/>
              </a:rPr>
            </a:b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Gym-goers </a:t>
            </a:r>
            <a:r>
              <a:rPr lang="en-US" sz="2200" b="0" i="0" dirty="0">
                <a:solidFill>
                  <a:srgbClr val="4F41CD"/>
                </a:solidFill>
                <a:effectLst/>
                <a:latin typeface="DM Sans" pitchFamily="2" charset="0"/>
              </a:rPr>
              <a:t>struggle with accessing and managing workout, diet, </a:t>
            </a: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and progress, impacting their fitness experience.</a:t>
            </a: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</p:txBody>
      </p:sp>
      <p:sp>
        <p:nvSpPr>
          <p:cNvPr id="21" name="Freeform 21"/>
          <p:cNvSpPr/>
          <p:nvPr/>
        </p:nvSpPr>
        <p:spPr>
          <a:xfrm rot="-8393774">
            <a:off x="-2501214" y="6897831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685745" y="2259370"/>
            <a:ext cx="1301020" cy="1284462"/>
          </a:xfrm>
          <a:custGeom>
            <a:avLst/>
            <a:gdLst/>
            <a:ahLst/>
            <a:cxnLst/>
            <a:rect l="l" t="t" r="r" b="b"/>
            <a:pathLst>
              <a:path w="1301020" h="1284462">
                <a:moveTo>
                  <a:pt x="0" y="0"/>
                </a:moveTo>
                <a:lnTo>
                  <a:pt x="1301020" y="0"/>
                </a:lnTo>
                <a:lnTo>
                  <a:pt x="1301020" y="1284462"/>
                </a:lnTo>
                <a:lnTo>
                  <a:pt x="0" y="1284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468049" y="3879444"/>
            <a:ext cx="1412358" cy="1361000"/>
          </a:xfrm>
          <a:custGeom>
            <a:avLst/>
            <a:gdLst/>
            <a:ahLst/>
            <a:cxnLst/>
            <a:rect l="l" t="t" r="r" b="b"/>
            <a:pathLst>
              <a:path w="1412358" h="1361000">
                <a:moveTo>
                  <a:pt x="0" y="0"/>
                </a:moveTo>
                <a:lnTo>
                  <a:pt x="1412358" y="0"/>
                </a:lnTo>
                <a:lnTo>
                  <a:pt x="1412358" y="1360999"/>
                </a:lnTo>
                <a:lnTo>
                  <a:pt x="0" y="13609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744231" y="5510256"/>
            <a:ext cx="1303287" cy="1430754"/>
          </a:xfrm>
          <a:custGeom>
            <a:avLst/>
            <a:gdLst/>
            <a:ahLst/>
            <a:cxnLst/>
            <a:rect l="l" t="t" r="r" b="b"/>
            <a:pathLst>
              <a:path w="1303287" h="1430754">
                <a:moveTo>
                  <a:pt x="0" y="0"/>
                </a:moveTo>
                <a:lnTo>
                  <a:pt x="1303287" y="0"/>
                </a:lnTo>
                <a:lnTo>
                  <a:pt x="1303287" y="1430754"/>
                </a:lnTo>
                <a:lnTo>
                  <a:pt x="0" y="1430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331770" y="7026736"/>
            <a:ext cx="1684916" cy="1439837"/>
          </a:xfrm>
          <a:custGeom>
            <a:avLst/>
            <a:gdLst/>
            <a:ahLst/>
            <a:cxnLst/>
            <a:rect l="l" t="t" r="r" b="b"/>
            <a:pathLst>
              <a:path w="1684916" h="1439837">
                <a:moveTo>
                  <a:pt x="0" y="0"/>
                </a:moveTo>
                <a:lnTo>
                  <a:pt x="1684916" y="0"/>
                </a:lnTo>
                <a:lnTo>
                  <a:pt x="1684916" y="1439837"/>
                </a:lnTo>
                <a:lnTo>
                  <a:pt x="0" y="1439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524683" y="1686990"/>
            <a:ext cx="3466338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In fitness, </a:t>
            </a:r>
            <a:r>
              <a:rPr lang="en-US" sz="2200" b="0" i="0" dirty="0">
                <a:solidFill>
                  <a:srgbClr val="4F41CD"/>
                </a:solidFill>
                <a:effectLst/>
                <a:latin typeface="DM Sans" pitchFamily="2" charset="0"/>
              </a:rPr>
              <a:t>outdated manual processes </a:t>
            </a: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challenge gym owners and customers.</a:t>
            </a:r>
            <a:endParaRPr lang="en-US" sz="2200" dirty="0">
              <a:solidFill>
                <a:srgbClr val="517DA7"/>
              </a:solidFill>
              <a:latin typeface="DM Sans" pitchFamily="2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4216" y="3300491"/>
            <a:ext cx="346633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Gym owners grapple with </a:t>
            </a:r>
            <a:r>
              <a:rPr lang="en-US" sz="2200" b="0" i="0" dirty="0">
                <a:solidFill>
                  <a:srgbClr val="4F41CD"/>
                </a:solidFill>
                <a:effectLst/>
                <a:latin typeface="DM Sans" pitchFamily="2" charset="0"/>
              </a:rPr>
              <a:t>time-consuming, error-prone schedule, attendance, and fee management.</a:t>
            </a:r>
            <a:endParaRPr lang="en-US" sz="2200" dirty="0">
              <a:solidFill>
                <a:srgbClr val="4F41CD"/>
              </a:solidFill>
              <a:latin typeface="DM Sans" pitchFamily="2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434216" y="6452390"/>
            <a:ext cx="4320384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dirty="0">
                <a:solidFill>
                  <a:srgbClr val="4F41CD"/>
                </a:solidFill>
                <a:latin typeface="DM Sans" pitchFamily="2" charset="0"/>
              </a:rPr>
              <a:t>Our project aims to revolutionize the fitness industry by developing an all-in-one gym management </a:t>
            </a:r>
            <a:r>
              <a:rPr lang="en-US" sz="2200" dirty="0">
                <a:solidFill>
                  <a:srgbClr val="4877A3"/>
                </a:solidFill>
                <a:latin typeface="DM Sans" pitchFamily="2" charset="0"/>
              </a:rPr>
              <a:t>we</a:t>
            </a:r>
            <a:r>
              <a:rPr lang="en-US" sz="2200" b="0" i="0" dirty="0">
                <a:solidFill>
                  <a:srgbClr val="517DA7"/>
                </a:solidFill>
                <a:effectLst/>
                <a:latin typeface="DM Sans" pitchFamily="2" charset="0"/>
              </a:rPr>
              <a:t>bsite that automates tasks, personalizes services, and ensures data security, transforming gym operations and customer engagement.</a:t>
            </a:r>
            <a:endParaRPr lang="en-IN" sz="2200" dirty="0">
              <a:solidFill>
                <a:srgbClr val="517DA7"/>
              </a:solidFill>
              <a:latin typeface="DM Sans" pitchFamily="2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B2642BB3-72A3-ADB4-4A81-BC0E247A5901}"/>
              </a:ext>
            </a:extLst>
          </p:cNvPr>
          <p:cNvSpPr txBox="1"/>
          <p:nvPr/>
        </p:nvSpPr>
        <p:spPr>
          <a:xfrm>
            <a:off x="10931170" y="576645"/>
            <a:ext cx="5006092" cy="16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7"/>
              </a:lnSpc>
              <a:spcBef>
                <a:spcPct val="0"/>
              </a:spcBef>
            </a:pPr>
            <a:r>
              <a:rPr lang="en-US" sz="4648" spc="65" dirty="0">
                <a:solidFill>
                  <a:srgbClr val="2B26AD"/>
                </a:solidFill>
                <a:latin typeface="Now Heavy"/>
              </a:rPr>
              <a:t>PROBLEM STATEMENT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1442" y="1588810"/>
            <a:ext cx="7256868" cy="7256868"/>
          </a:xfrm>
          <a:custGeom>
            <a:avLst/>
            <a:gdLst/>
            <a:ahLst/>
            <a:cxnLst/>
            <a:rect l="l" t="t" r="r" b="b"/>
            <a:pathLst>
              <a:path w="7256868" h="7256868">
                <a:moveTo>
                  <a:pt x="0" y="0"/>
                </a:moveTo>
                <a:lnTo>
                  <a:pt x="7256869" y="0"/>
                </a:lnTo>
                <a:lnTo>
                  <a:pt x="7256869" y="7256868"/>
                </a:lnTo>
                <a:lnTo>
                  <a:pt x="0" y="7256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20399" y="5217244"/>
            <a:ext cx="1713245" cy="1242882"/>
          </a:xfrm>
          <a:custGeom>
            <a:avLst/>
            <a:gdLst/>
            <a:ahLst/>
            <a:cxnLst/>
            <a:rect l="l" t="t" r="r" b="b"/>
            <a:pathLst>
              <a:path w="1713245" h="1242882">
                <a:moveTo>
                  <a:pt x="0" y="0"/>
                </a:moveTo>
                <a:lnTo>
                  <a:pt x="1713245" y="0"/>
                </a:lnTo>
                <a:lnTo>
                  <a:pt x="1713245" y="1242882"/>
                </a:lnTo>
                <a:lnTo>
                  <a:pt x="0" y="124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54378" y="5017672"/>
            <a:ext cx="1190215" cy="1566073"/>
          </a:xfrm>
          <a:custGeom>
            <a:avLst/>
            <a:gdLst/>
            <a:ahLst/>
            <a:cxnLst/>
            <a:rect l="l" t="t" r="r" b="b"/>
            <a:pathLst>
              <a:path w="1190215" h="1566073">
                <a:moveTo>
                  <a:pt x="0" y="0"/>
                </a:moveTo>
                <a:lnTo>
                  <a:pt x="1190216" y="0"/>
                </a:lnTo>
                <a:lnTo>
                  <a:pt x="1190216" y="1566073"/>
                </a:lnTo>
                <a:lnTo>
                  <a:pt x="0" y="1566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55453" y="1983325"/>
            <a:ext cx="1228847" cy="1197567"/>
          </a:xfrm>
          <a:custGeom>
            <a:avLst/>
            <a:gdLst/>
            <a:ahLst/>
            <a:cxnLst/>
            <a:rect l="l" t="t" r="r" b="b"/>
            <a:pathLst>
              <a:path w="1228847" h="1197567">
                <a:moveTo>
                  <a:pt x="0" y="0"/>
                </a:moveTo>
                <a:lnTo>
                  <a:pt x="1228846" y="0"/>
                </a:lnTo>
                <a:lnTo>
                  <a:pt x="1228846" y="1197567"/>
                </a:lnTo>
                <a:lnTo>
                  <a:pt x="0" y="1197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72483" y="1648256"/>
            <a:ext cx="5006092" cy="80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7"/>
              </a:lnSpc>
              <a:spcBef>
                <a:spcPct val="0"/>
              </a:spcBef>
            </a:pPr>
            <a:r>
              <a:rPr lang="en-US" sz="4648" spc="65" dirty="0">
                <a:solidFill>
                  <a:srgbClr val="2B26AD"/>
                </a:solidFill>
                <a:latin typeface="Now Heavy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2483" y="3403611"/>
            <a:ext cx="10224317" cy="467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01. Develop a User-Friendly Environment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8426" y="6633657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6140" y="653020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40649" y="3104692"/>
            <a:ext cx="1058454" cy="7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 dirty="0">
                <a:solidFill>
                  <a:srgbClr val="FFFFFF"/>
                </a:solidFill>
                <a:latin typeface="DM Sans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455040" y="-349371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72483" y="3903104"/>
            <a:ext cx="5878578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Create an intuitive and user-friendly website that gym owners and customers can easily navigate.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483" y="5217244"/>
            <a:ext cx="8624117" cy="45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02. Enables Gym owners to manage their Gyms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72483" y="5716737"/>
            <a:ext cx="550425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Provide gym owners with a comprehensive portal to manage schedules, track attendance, and manage customer data efficiently.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2483" y="7032434"/>
            <a:ext cx="6985402" cy="45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400" spc="72" dirty="0">
                <a:solidFill>
                  <a:srgbClr val="004380"/>
                </a:solidFill>
                <a:latin typeface="DM Sans Bold"/>
              </a:rPr>
              <a:t>03. Offer personalized Customer Services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483" y="7531927"/>
            <a:ext cx="550425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517DA7"/>
                </a:solidFill>
                <a:latin typeface="DM Sans" pitchFamily="2" charset="0"/>
              </a:rPr>
              <a:t>Implement features such as diet planning, workout scheduling, and progress tracking to deliver personalized services to gym customers.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801</Words>
  <Application>Microsoft Office PowerPoint</Application>
  <PresentationFormat>Custom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Montserrat Light</vt:lpstr>
      <vt:lpstr>Montserrat Classic</vt:lpstr>
      <vt:lpstr>Now Heavy</vt:lpstr>
      <vt:lpstr>DM Sans 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marketing proposal presentation</dc:title>
  <dc:creator>Nishant Dwivedi</dc:creator>
  <cp:lastModifiedBy>Sourabh Thakur</cp:lastModifiedBy>
  <cp:revision>13</cp:revision>
  <dcterms:created xsi:type="dcterms:W3CDTF">2006-08-16T00:00:00Z</dcterms:created>
  <dcterms:modified xsi:type="dcterms:W3CDTF">2023-09-20T11:21:50Z</dcterms:modified>
  <dc:identifier>DAFuezMwvrs</dc:identifier>
</cp:coreProperties>
</file>